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2" r:id="rId5"/>
    <p:sldId id="263" r:id="rId6"/>
    <p:sldId id="279" r:id="rId7"/>
    <p:sldId id="264" r:id="rId8"/>
    <p:sldId id="265" r:id="rId9"/>
    <p:sldId id="266" r:id="rId10"/>
    <p:sldId id="267" r:id="rId11"/>
    <p:sldId id="268" r:id="rId12"/>
    <p:sldId id="269" r:id="rId13"/>
    <p:sldId id="281" r:id="rId14"/>
    <p:sldId id="270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71" r:id="rId24"/>
    <p:sldId id="272" r:id="rId25"/>
    <p:sldId id="273" r:id="rId26"/>
    <p:sldId id="274" r:id="rId27"/>
    <p:sldId id="276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04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44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0783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74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401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0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864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17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04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82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93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58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908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89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42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87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AFBB7-B38E-406E-9D87-45101EDCA3DD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997C3F-54ED-43B3-A4A9-433CB1DD02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51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javatpoint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4F0394F-9883-B629-CB85-0E94B65473C7}"/>
              </a:ext>
            </a:extLst>
          </p:cNvPr>
          <p:cNvSpPr txBox="1"/>
          <p:nvPr/>
        </p:nvSpPr>
        <p:spPr>
          <a:xfrm>
            <a:off x="3528377" y="1543997"/>
            <a:ext cx="5135245" cy="269458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76200" marR="74295" algn="ctr">
              <a:lnSpc>
                <a:spcPct val="102899"/>
              </a:lnSpc>
              <a:spcBef>
                <a:spcPts val="35"/>
              </a:spcBef>
            </a:pPr>
            <a:r>
              <a:rPr sz="1800" dirty="0">
                <a:latin typeface="Times New Roman"/>
                <a:cs typeface="Times New Roman"/>
              </a:rPr>
              <a:t>INSTITUTE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ADVANCED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COMPUTING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SOFTWARE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DEVELOPMENT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AKURDI,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PUNE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Times New Roman"/>
                <a:cs typeface="Times New Roman"/>
              </a:rPr>
              <a:t>Documentation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On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065" marR="5080" algn="ctr">
              <a:lnSpc>
                <a:spcPct val="103099"/>
              </a:lnSpc>
            </a:pPr>
            <a:r>
              <a:rPr lang="en-IN" sz="2600" b="1" dirty="0">
                <a:latin typeface="Times New Roman"/>
                <a:cs typeface="Times New Roman"/>
              </a:rPr>
              <a:t>“ETHICAL HOME LOAN - HOME LOAN SERVICE”</a:t>
            </a:r>
            <a:endParaRPr sz="26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1400" spc="-10" dirty="0">
                <a:latin typeface="Times New Roman"/>
                <a:cs typeface="Times New Roman"/>
              </a:rPr>
              <a:t>PG-</a:t>
            </a:r>
            <a:r>
              <a:rPr sz="1400" dirty="0">
                <a:latin typeface="Times New Roman"/>
                <a:cs typeface="Times New Roman"/>
              </a:rPr>
              <a:t>DAC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SEPT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202</a:t>
            </a:r>
            <a:r>
              <a:rPr lang="en-IN" sz="1400" spc="-20" dirty="0">
                <a:latin typeface="Times New Roman"/>
                <a:cs typeface="Times New Roman"/>
              </a:rPr>
              <a:t>2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0045791-3760-58BF-C1BC-4FA88C74E043}"/>
              </a:ext>
            </a:extLst>
          </p:cNvPr>
          <p:cNvSpPr txBox="1"/>
          <p:nvPr/>
        </p:nvSpPr>
        <p:spPr>
          <a:xfrm>
            <a:off x="4901677" y="4883278"/>
            <a:ext cx="647700" cy="6515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9685" marR="5080" indent="-7620">
              <a:lnSpc>
                <a:spcPts val="1630"/>
              </a:lnSpc>
              <a:spcBef>
                <a:spcPts val="200"/>
              </a:spcBef>
            </a:pPr>
            <a:r>
              <a:rPr sz="1400" b="1" dirty="0">
                <a:latin typeface="Times New Roman"/>
                <a:cs typeface="Times New Roman"/>
              </a:rPr>
              <a:t>Roll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25" dirty="0">
                <a:latin typeface="Times New Roman"/>
                <a:cs typeface="Times New Roman"/>
              </a:rPr>
              <a:t>No. </a:t>
            </a:r>
            <a:r>
              <a:rPr sz="1400" b="1" spc="-10" dirty="0">
                <a:latin typeface="Times New Roman"/>
                <a:cs typeface="Times New Roman"/>
              </a:rPr>
              <a:t>2</a:t>
            </a:r>
            <a:r>
              <a:rPr lang="en-IN" sz="1400" b="1" spc="-10" dirty="0">
                <a:latin typeface="Times New Roman"/>
                <a:cs typeface="Times New Roman"/>
              </a:rPr>
              <a:t>29017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ts val="1565"/>
              </a:lnSpc>
            </a:pPr>
            <a:r>
              <a:rPr sz="1400" b="1" spc="-10" dirty="0">
                <a:latin typeface="Times New Roman"/>
                <a:cs typeface="Times New Roman"/>
              </a:rPr>
              <a:t>2</a:t>
            </a:r>
            <a:r>
              <a:rPr lang="en-IN" sz="1400" b="1" spc="-10" dirty="0">
                <a:latin typeface="Times New Roman"/>
                <a:cs typeface="Times New Roman"/>
              </a:rPr>
              <a:t>29091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E1D5AAC-0592-1FEA-25C7-665789CFC180}"/>
              </a:ext>
            </a:extLst>
          </p:cNvPr>
          <p:cNvSpPr txBox="1"/>
          <p:nvPr/>
        </p:nvSpPr>
        <p:spPr>
          <a:xfrm>
            <a:off x="5542280" y="4086956"/>
            <a:ext cx="2895600" cy="1447832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b="1" dirty="0">
                <a:latin typeface="Times New Roman"/>
                <a:cs typeface="Times New Roman"/>
              </a:rPr>
              <a:t>Submitted</a:t>
            </a:r>
            <a:r>
              <a:rPr sz="1600" b="1" spc="-70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By:</a:t>
            </a:r>
            <a:endParaRPr sz="1600" dirty="0">
              <a:latin typeface="Times New Roman"/>
              <a:cs typeface="Times New Roman"/>
            </a:endParaRPr>
          </a:p>
          <a:p>
            <a:pPr marL="65405">
              <a:lnSpc>
                <a:spcPct val="100000"/>
              </a:lnSpc>
              <a:spcBef>
                <a:spcPts val="900"/>
              </a:spcBef>
            </a:pPr>
            <a:r>
              <a:rPr sz="1300" b="1" dirty="0">
                <a:latin typeface="Times New Roman"/>
                <a:cs typeface="Times New Roman"/>
              </a:rPr>
              <a:t>Group</a:t>
            </a:r>
            <a:r>
              <a:rPr sz="1300" b="1" spc="-40" dirty="0">
                <a:latin typeface="Times New Roman"/>
                <a:cs typeface="Times New Roman"/>
              </a:rPr>
              <a:t> </a:t>
            </a:r>
            <a:r>
              <a:rPr sz="1300" b="1" dirty="0">
                <a:latin typeface="Times New Roman"/>
                <a:cs typeface="Times New Roman"/>
              </a:rPr>
              <a:t>No:</a:t>
            </a:r>
            <a:r>
              <a:rPr sz="1300" b="1" spc="-35" dirty="0">
                <a:latin typeface="Times New Roman"/>
                <a:cs typeface="Times New Roman"/>
              </a:rPr>
              <a:t> </a:t>
            </a:r>
            <a:r>
              <a:rPr lang="en-IN" sz="1300" b="1" spc="-25" dirty="0">
                <a:latin typeface="Times New Roman"/>
                <a:cs typeface="Times New Roman"/>
              </a:rPr>
              <a:t>13</a:t>
            </a:r>
            <a:endParaRPr sz="1300" dirty="0">
              <a:latin typeface="Times New Roman"/>
              <a:cs typeface="Times New Roman"/>
            </a:endParaRPr>
          </a:p>
          <a:p>
            <a:pPr marL="1233170">
              <a:lnSpc>
                <a:spcPts val="1655"/>
              </a:lnSpc>
              <a:spcBef>
                <a:spcPts val="725"/>
              </a:spcBef>
            </a:pPr>
            <a:r>
              <a:rPr sz="1400" b="1" spc="-10" dirty="0">
                <a:latin typeface="Times New Roman"/>
                <a:cs typeface="Times New Roman"/>
              </a:rPr>
              <a:t>Name:</a:t>
            </a:r>
            <a:endParaRPr sz="1400" dirty="0">
              <a:latin typeface="Times New Roman"/>
              <a:cs typeface="Times New Roman"/>
            </a:endParaRPr>
          </a:p>
          <a:p>
            <a:pPr marL="1229995" marR="5080" indent="5715">
              <a:lnSpc>
                <a:spcPts val="1610"/>
              </a:lnSpc>
              <a:spcBef>
                <a:spcPts val="90"/>
              </a:spcBef>
            </a:pPr>
            <a:r>
              <a:rPr lang="en-IN" sz="1400" b="1" spc="-10" dirty="0">
                <a:latin typeface="Times New Roman"/>
                <a:cs typeface="Times New Roman"/>
              </a:rPr>
              <a:t>Abhiram Belorkar Shreyansh Ranka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C5B11D6-05BF-2991-00DB-C6989EC2EC73}"/>
              </a:ext>
            </a:extLst>
          </p:cNvPr>
          <p:cNvSpPr txBox="1"/>
          <p:nvPr/>
        </p:nvSpPr>
        <p:spPr>
          <a:xfrm>
            <a:off x="617524" y="5710143"/>
            <a:ext cx="1955800" cy="7251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b="1" dirty="0" err="1">
                <a:latin typeface="Times New Roman"/>
                <a:cs typeface="Times New Roman"/>
              </a:rPr>
              <a:t>Mr</a:t>
            </a:r>
            <a:r>
              <a:rPr lang="en-IN" sz="1600" b="1" dirty="0">
                <a:latin typeface="Times New Roman"/>
                <a:cs typeface="Times New Roman"/>
              </a:rPr>
              <a:t>s</a:t>
            </a:r>
            <a:r>
              <a:rPr sz="1600" b="1" dirty="0">
                <a:latin typeface="Times New Roman"/>
                <a:cs typeface="Times New Roman"/>
              </a:rPr>
              <a:t>.</a:t>
            </a:r>
            <a:r>
              <a:rPr sz="1600" b="1" spc="-75" dirty="0">
                <a:latin typeface="Times New Roman"/>
                <a:cs typeface="Times New Roman"/>
              </a:rPr>
              <a:t> </a:t>
            </a:r>
            <a:r>
              <a:rPr lang="en-IN" sz="1600" b="1" spc="-75" dirty="0">
                <a:latin typeface="Times New Roman"/>
                <a:cs typeface="Times New Roman"/>
              </a:rPr>
              <a:t>Sonali </a:t>
            </a:r>
            <a:r>
              <a:rPr lang="en-IN" sz="1600" b="1" spc="-75" dirty="0" err="1">
                <a:latin typeface="Times New Roman"/>
                <a:cs typeface="Times New Roman"/>
              </a:rPr>
              <a:t>Mogal</a:t>
            </a:r>
            <a:endParaRPr sz="1600" dirty="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  <a:spcBef>
                <a:spcPts val="894"/>
              </a:spcBef>
            </a:pPr>
            <a:r>
              <a:rPr lang="en-IN" sz="1400" b="1" dirty="0">
                <a:latin typeface="Times New Roman"/>
                <a:cs typeface="Times New Roman"/>
              </a:rPr>
              <a:t>Project Guide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7ED09D1-FA3C-31F5-68AB-5EE23282F4E8}"/>
              </a:ext>
            </a:extLst>
          </p:cNvPr>
          <p:cNvSpPr txBox="1"/>
          <p:nvPr/>
        </p:nvSpPr>
        <p:spPr>
          <a:xfrm>
            <a:off x="10125328" y="5710143"/>
            <a:ext cx="1575435" cy="7251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z="1600" b="1" dirty="0">
                <a:latin typeface="Times New Roman"/>
                <a:cs typeface="Times New Roman"/>
              </a:rPr>
              <a:t>Mr.</a:t>
            </a:r>
            <a:r>
              <a:rPr sz="1600" b="1" spc="-50" dirty="0">
                <a:latin typeface="Times New Roman"/>
                <a:cs typeface="Times New Roman"/>
              </a:rPr>
              <a:t> </a:t>
            </a:r>
            <a:r>
              <a:rPr lang="en-IN" sz="1600" b="1" spc="-50" dirty="0">
                <a:latin typeface="Times New Roman"/>
                <a:cs typeface="Times New Roman"/>
              </a:rPr>
              <a:t>Rohit </a:t>
            </a:r>
            <a:r>
              <a:rPr lang="en-IN" sz="1600" b="1" spc="-50" dirty="0" err="1">
                <a:latin typeface="Times New Roman"/>
                <a:cs typeface="Times New Roman"/>
              </a:rPr>
              <a:t>Puranik</a:t>
            </a:r>
            <a:endParaRPr sz="1600" dirty="0">
              <a:latin typeface="Times New Roman"/>
              <a:cs typeface="Times New Roman"/>
            </a:endParaRPr>
          </a:p>
          <a:p>
            <a:pPr marL="54610" algn="ctr">
              <a:lnSpc>
                <a:spcPct val="100000"/>
              </a:lnSpc>
              <a:spcBef>
                <a:spcPts val="894"/>
              </a:spcBef>
            </a:pPr>
            <a:r>
              <a:rPr lang="en-IN" sz="1400" b="1" dirty="0">
                <a:latin typeface="Times New Roman"/>
                <a:cs typeface="Times New Roman"/>
              </a:rPr>
              <a:t>Centre Coordinator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9" name="object 8">
            <a:extLst>
              <a:ext uri="{FF2B5EF4-FFF2-40B4-BE49-F238E27FC236}">
                <a16:creationId xmlns:a16="http://schemas.microsoft.com/office/drawing/2014/main" id="{ED4F4729-BB6C-1495-7483-6826A276C5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689" y="278303"/>
            <a:ext cx="927735" cy="1123454"/>
          </a:xfrm>
          <a:prstGeom prst="rect">
            <a:avLst/>
          </a:prstGeom>
        </p:spPr>
      </p:pic>
      <p:pic>
        <p:nvPicPr>
          <p:cNvPr id="10" name="object 9">
            <a:extLst>
              <a:ext uri="{FF2B5EF4-FFF2-40B4-BE49-F238E27FC236}">
                <a16:creationId xmlns:a16="http://schemas.microsoft.com/office/drawing/2014/main" id="{56708388-C466-CB53-CACB-B03257901A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1193" y="518123"/>
            <a:ext cx="1578610" cy="643813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46E20F97-9953-D76B-79C4-7594883CB531}"/>
              </a:ext>
            </a:extLst>
          </p:cNvPr>
          <p:cNvSpPr txBox="1">
            <a:spLocks/>
          </p:cNvSpPr>
          <p:nvPr/>
        </p:nvSpPr>
        <p:spPr>
          <a:xfrm>
            <a:off x="3777107" y="8999931"/>
            <a:ext cx="232410" cy="1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50"/>
              </a:lnSpc>
            </a:pPr>
            <a:fld id="{81D60167-4931-47E6-BA6A-407CBD079E47}" type="slidenum">
              <a:rPr lang="en-IN" spc="-25" smtClean="0"/>
              <a:pPr marL="38100">
                <a:lnSpc>
                  <a:spcPts val="1150"/>
                </a:lnSpc>
              </a:pPr>
              <a:t>1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743831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66554-0B9F-A83B-E158-314CFEB2F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t="20803" r="16469" b="30748"/>
          <a:stretch/>
        </p:blipFill>
        <p:spPr>
          <a:xfrm rot="5400000">
            <a:off x="3066036" y="799495"/>
            <a:ext cx="6815167" cy="5301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7790D-F1E0-F060-3A05-386D38C3CAD1}"/>
              </a:ext>
            </a:extLst>
          </p:cNvPr>
          <p:cNvSpPr txBox="1"/>
          <p:nvPr/>
        </p:nvSpPr>
        <p:spPr>
          <a:xfrm>
            <a:off x="749300" y="482600"/>
            <a:ext cx="234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 Diagram</a:t>
            </a:r>
          </a:p>
        </p:txBody>
      </p:sp>
    </p:spTree>
    <p:extLst>
      <p:ext uri="{BB962C8B-B14F-4D97-AF65-F5344CB8AC3E}">
        <p14:creationId xmlns:p14="http://schemas.microsoft.com/office/powerpoint/2010/main" val="4899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F3762-E7D2-DA72-AAFB-5DB9D69B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7298" r="4181" b="7509"/>
          <a:stretch/>
        </p:blipFill>
        <p:spPr>
          <a:xfrm>
            <a:off x="1058776" y="57750"/>
            <a:ext cx="10222442" cy="6811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EFC304-7199-2E02-28B3-F96133CC92A8}"/>
              </a:ext>
            </a:extLst>
          </p:cNvPr>
          <p:cNvSpPr txBox="1"/>
          <p:nvPr/>
        </p:nvSpPr>
        <p:spPr>
          <a:xfrm>
            <a:off x="0" y="254644"/>
            <a:ext cx="218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17346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237674A-5054-18F1-54A5-EA67FF5C7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35781" r="16178" b="1772"/>
          <a:stretch/>
        </p:blipFill>
        <p:spPr>
          <a:xfrm rot="5400000">
            <a:off x="2727599" y="-79958"/>
            <a:ext cx="6813961" cy="6973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62D17B-D6B1-3F66-EC3B-FFBF8B911E00}"/>
              </a:ext>
            </a:extLst>
          </p:cNvPr>
          <p:cNvSpPr txBox="1"/>
          <p:nvPr/>
        </p:nvSpPr>
        <p:spPr>
          <a:xfrm>
            <a:off x="101600" y="487680"/>
            <a:ext cx="290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84907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C3A35B4-1274-96A9-86D0-1340D3345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4" r="26267" b="25193"/>
          <a:stretch/>
        </p:blipFill>
        <p:spPr>
          <a:xfrm rot="5400000">
            <a:off x="2715213" y="233286"/>
            <a:ext cx="7027832" cy="6561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A0FE1-5AB3-C0F5-34DE-5EA01613E0E3}"/>
              </a:ext>
            </a:extLst>
          </p:cNvPr>
          <p:cNvSpPr txBox="1"/>
          <p:nvPr/>
        </p:nvSpPr>
        <p:spPr>
          <a:xfrm>
            <a:off x="519764" y="529389"/>
            <a:ext cx="282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09222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D3EE4-DC96-57A8-4224-129024025500}"/>
              </a:ext>
            </a:extLst>
          </p:cNvPr>
          <p:cNvSpPr txBox="1"/>
          <p:nvPr/>
        </p:nvSpPr>
        <p:spPr>
          <a:xfrm>
            <a:off x="4389120" y="134752"/>
            <a:ext cx="442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UI DIAGRAMS</a:t>
            </a:r>
          </a:p>
          <a:p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47961D-D90B-FC9A-77BD-FAFFD7541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94" y="1590577"/>
            <a:ext cx="9124749" cy="5132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0C49D-A38E-6578-E32C-7DCABC6D0845}"/>
              </a:ext>
            </a:extLst>
          </p:cNvPr>
          <p:cNvSpPr txBox="1"/>
          <p:nvPr/>
        </p:nvSpPr>
        <p:spPr>
          <a:xfrm>
            <a:off x="613611" y="780794"/>
            <a:ext cx="6097604" cy="46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IN" sz="2400" b="1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Home Page</a:t>
            </a:r>
            <a:endParaRPr lang="en-IN" sz="2400" b="1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3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7CB6CCC-1AC4-DF57-291A-1175A7350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008" y="467620"/>
            <a:ext cx="16651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Login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24">
            <a:extLst>
              <a:ext uri="{FF2B5EF4-FFF2-40B4-BE49-F238E27FC236}">
                <a16:creationId xmlns:a16="http://schemas.microsoft.com/office/drawing/2014/main" id="{0ABE551D-88A2-20FC-A609-7A81F8E13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58" y="1264099"/>
            <a:ext cx="9837021" cy="55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002C55E6-CE3C-5AA8-DC5E-4A7F85C1C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440" y="53192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40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E96FCEE-9F40-F75B-FA2B-CF5B8DE55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83" y="194091"/>
            <a:ext cx="282982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Loan Officer Page: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26">
            <a:extLst>
              <a:ext uri="{FF2B5EF4-FFF2-40B4-BE49-F238E27FC236}">
                <a16:creationId xmlns:a16="http://schemas.microsoft.com/office/drawing/2014/main" id="{5848FD21-B7FE-1179-B53D-6D9B86E01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06" y="1215477"/>
            <a:ext cx="9873534" cy="556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C6EC6BA-5044-D72B-9E4B-3A429C7E0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8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362D0F5-47E6-B1ED-571F-5731BB931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8" y="255864"/>
            <a:ext cx="394635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Enquiry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Picture 29">
            <a:extLst>
              <a:ext uri="{FF2B5EF4-FFF2-40B4-BE49-F238E27FC236}">
                <a16:creationId xmlns:a16="http://schemas.microsoft.com/office/drawing/2014/main" id="{4BAB699E-2269-BDBC-31E7-B314DE23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3" y="1179097"/>
            <a:ext cx="10010272" cy="563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A52462D-3A8E-ED92-34DF-D7DBC6219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10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96FE880-E4F9-3C35-7A94-2E4EB7A8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66"/>
            <a:ext cx="96305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Executive CIBIL generation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DC0BD4A-16E2-19FE-D059-1BAE1A707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D94C5-08BE-6C1A-B031-D9F164524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5" y="1380624"/>
            <a:ext cx="9737558" cy="54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27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7525257-E8FA-2B36-3952-99027F9A0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53" y="270302"/>
            <a:ext cx="61324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Executive CIBIL generated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4357E48-1559-75F1-12AD-B78615F94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B7508-B785-3A45-7F69-8F395313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05" y="1201954"/>
            <a:ext cx="10055192" cy="565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2C22BE2-3750-A4E6-EF15-BD48454EA707}"/>
              </a:ext>
            </a:extLst>
          </p:cNvPr>
          <p:cNvSpPr txBox="1"/>
          <p:nvPr/>
        </p:nvSpPr>
        <p:spPr>
          <a:xfrm>
            <a:off x="1982804" y="1679167"/>
            <a:ext cx="24208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UML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UI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S/W and H/W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Future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References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83D71-4F6F-4F53-061F-F8F6936329C5}"/>
              </a:ext>
            </a:extLst>
          </p:cNvPr>
          <p:cNvSpPr txBox="1"/>
          <p:nvPr/>
        </p:nvSpPr>
        <p:spPr>
          <a:xfrm>
            <a:off x="3580700" y="377519"/>
            <a:ext cx="6092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POINTS TO BE DISCUSSED </a:t>
            </a:r>
          </a:p>
        </p:txBody>
      </p:sp>
    </p:spTree>
    <p:extLst>
      <p:ext uri="{BB962C8B-B14F-4D97-AF65-F5344CB8AC3E}">
        <p14:creationId xmlns:p14="http://schemas.microsoft.com/office/powerpoint/2010/main" val="322763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47E20B6-F951-EFAC-2D95-894A37370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" y="246239"/>
            <a:ext cx="47645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Registration Customer List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0E15471-AB6E-8F0E-6A8E-BD3CAF271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90446-EC4F-CD70-53ED-E959EEA30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5" y="1250683"/>
            <a:ext cx="9968564" cy="56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73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405F87-0018-8E5F-4CDF-8B78AF6E0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29" y="303991"/>
            <a:ext cx="300308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Verification page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69" name="Picture 33">
            <a:extLst>
              <a:ext uri="{FF2B5EF4-FFF2-40B4-BE49-F238E27FC236}">
                <a16:creationId xmlns:a16="http://schemas.microsoft.com/office/drawing/2014/main" id="{F74DCBA4-ADA1-B26F-BCC3-75FA969A1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29" y="1256096"/>
            <a:ext cx="9885145" cy="556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5A3591CF-52DB-D13E-AC7E-EECE8FD3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297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3852778-C719-E36D-36CA-E255E9C58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600"/>
            <a:ext cx="269507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Approved Enquiry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86601D4-0AE9-0453-8C28-5ACBD17CB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E65C6-D110-49D7-D5ED-BEAFE851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68" y="1272340"/>
            <a:ext cx="9930063" cy="55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9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C76E6-41C3-D5A2-A8B0-371C8BB5D958}"/>
              </a:ext>
            </a:extLst>
          </p:cNvPr>
          <p:cNvSpPr txBox="1"/>
          <p:nvPr/>
        </p:nvSpPr>
        <p:spPr>
          <a:xfrm>
            <a:off x="904775" y="1684421"/>
            <a:ext cx="10597415" cy="418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500"/>
              </a:spcBef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10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</a:t>
            </a:r>
            <a:r>
              <a:rPr lang="en-US" sz="2400" spc="-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1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Spring-Boot and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React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as</a:t>
            </a:r>
            <a:r>
              <a:rPr lang="en-US" sz="2400" spc="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main</a:t>
            </a:r>
            <a:r>
              <a:rPr lang="en-US" sz="2400" spc="-1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</a:t>
            </a:r>
            <a:r>
              <a:rPr lang="en-US" sz="2400" spc="-9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technologies.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9605" lvl="0" indent="-342900">
              <a:lnSpc>
                <a:spcPct val="113000"/>
              </a:lnSpc>
              <a:spcBef>
                <a:spcPts val="2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HTTP is used for communication between clients and servers over the internet 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9605" lvl="0" indent="-342900">
              <a:lnSpc>
                <a:spcPct val="113000"/>
              </a:lnSpc>
              <a:spcBef>
                <a:spcPts val="2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Several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types</a:t>
            </a:r>
            <a:r>
              <a:rPr lang="en-US" sz="2400" spc="2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validations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make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this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400" spc="2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secured</a:t>
            </a:r>
            <a:r>
              <a:rPr lang="en-US" sz="2400" spc="2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one</a:t>
            </a:r>
            <a:r>
              <a:rPr lang="en-US" sz="2400" spc="25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400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SQL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Injections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can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also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prevented.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1350" lvl="0" indent="-342900">
              <a:lnSpc>
                <a:spcPct val="113000"/>
              </a:lnSpc>
              <a:spcBef>
                <a:spcPts val="11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Since Ethical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Home Loan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is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web-based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application,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connection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must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established.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640715" lvl="0" indent="-342900">
              <a:lnSpc>
                <a:spcPct val="113000"/>
              </a:lnSpc>
              <a:spcBef>
                <a:spcPts val="11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647700" algn="l"/>
                <a:tab pos="648335" algn="l"/>
              </a:tabLst>
            </a:pP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8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8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Ethical </a:t>
            </a:r>
            <a:r>
              <a:rPr lang="en-US" sz="2400" spc="-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Home Loan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z="2400" spc="-9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used</a:t>
            </a:r>
            <a:r>
              <a:rPr lang="en-US" sz="2400" spc="-5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on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PCs</a:t>
            </a:r>
            <a:r>
              <a:rPr lang="en-US" sz="2400" spc="-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z="2400" spc="-8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function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via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or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any web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browser.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C6C8E-3365-332E-F77A-FA3200872E9E}"/>
              </a:ext>
            </a:extLst>
          </p:cNvPr>
          <p:cNvSpPr txBox="1"/>
          <p:nvPr/>
        </p:nvSpPr>
        <p:spPr>
          <a:xfrm>
            <a:off x="4132446" y="721895"/>
            <a:ext cx="39271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</p:txBody>
      </p:sp>
    </p:spTree>
    <p:extLst>
      <p:ext uri="{BB962C8B-B14F-4D97-AF65-F5344CB8AC3E}">
        <p14:creationId xmlns:p14="http://schemas.microsoft.com/office/powerpoint/2010/main" val="2438656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AC8B5-1564-C12F-1452-3A4E1989BFD5}"/>
              </a:ext>
            </a:extLst>
          </p:cNvPr>
          <p:cNvSpPr txBox="1"/>
          <p:nvPr/>
        </p:nvSpPr>
        <p:spPr>
          <a:xfrm>
            <a:off x="1434164" y="1309035"/>
            <a:ext cx="7575082" cy="541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>
              <a:spcBef>
                <a:spcPts val="450"/>
              </a:spcBef>
              <a:spcAft>
                <a:spcPts val="0"/>
              </a:spcAft>
            </a:pP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Side: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45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Processor: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 Dual Core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8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HDD: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250GB Disk Space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4GB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 8 and above</a:t>
            </a:r>
          </a:p>
          <a:p>
            <a:pPr marL="190500" marR="4639310">
              <a:lnSpc>
                <a:spcPct val="165000"/>
              </a:lnSpc>
              <a:spcBef>
                <a:spcPts val="890"/>
              </a:spcBef>
              <a:spcAft>
                <a:spcPts val="0"/>
              </a:spcAft>
            </a:pPr>
            <a:r>
              <a:rPr lang="en-US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/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</a:t>
            </a:r>
            <a:r>
              <a:rPr lang="en-US" sz="2400" b="1" u="sng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Side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(minimum</a:t>
            </a:r>
            <a:r>
              <a:rPr lang="en-US" sz="2400" b="1" u="sng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requirement):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1025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Dual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91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HDD: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250GB Disk Space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RAM:</a:t>
            </a:r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4GB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>
              <a:spcBef>
                <a:spcPts val="89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OS: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 8 and above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66503-6AB6-92D0-9DC8-1F9A7A080269}"/>
              </a:ext>
            </a:extLst>
          </p:cNvPr>
          <p:cNvSpPr txBox="1"/>
          <p:nvPr/>
        </p:nvSpPr>
        <p:spPr>
          <a:xfrm>
            <a:off x="3535679" y="315226"/>
            <a:ext cx="64553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S/W and H/W REQUIREMENTS</a:t>
            </a:r>
          </a:p>
        </p:txBody>
      </p:sp>
    </p:spTree>
    <p:extLst>
      <p:ext uri="{BB962C8B-B14F-4D97-AF65-F5344CB8AC3E}">
        <p14:creationId xmlns:p14="http://schemas.microsoft.com/office/powerpoint/2010/main" val="1215982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AA045E-0988-ED1C-7302-21F1C86164CF}"/>
              </a:ext>
            </a:extLst>
          </p:cNvPr>
          <p:cNvSpPr txBox="1"/>
          <p:nvPr/>
        </p:nvSpPr>
        <p:spPr>
          <a:xfrm>
            <a:off x="770022" y="1186593"/>
            <a:ext cx="9403882" cy="4517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en-IN" sz="3000" b="1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                                         </a:t>
            </a:r>
            <a:r>
              <a:rPr lang="en-IN" sz="3000" b="1" u="sng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ADVANTAGES</a:t>
            </a:r>
            <a:endParaRPr lang="en-IN" sz="3000" u="none" strike="noStrike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Easy to access the customer data.</a:t>
            </a: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Easy CIBIL score generation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Can review customer applications.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Can know about which type of people are applying for home loan, which will became easy for marketing team to target the customers.</a:t>
            </a: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l" fontAlgn="base">
              <a:lnSpc>
                <a:spcPct val="105000"/>
              </a:lnSpc>
              <a:spcAft>
                <a:spcPts val="800"/>
              </a:spcAft>
            </a:pPr>
            <a:r>
              <a:rPr lang="en-IN" sz="1600" dirty="0">
                <a:solidFill>
                  <a:srgbClr val="767575"/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Mangal" panose="02040503050203030202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algn="l" fontAlgn="base">
              <a:lnSpc>
                <a:spcPct val="105000"/>
              </a:lnSpc>
              <a:spcAft>
                <a:spcPts val="800"/>
              </a:spcAft>
            </a:pPr>
            <a:r>
              <a:rPr lang="en-IN" sz="1600" dirty="0">
                <a:solidFill>
                  <a:srgbClr val="767575"/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Mangal" panose="02040503050203030202" pitchFamily="18" charset="0"/>
              </a:rPr>
              <a:t>                                                                     </a:t>
            </a:r>
            <a:r>
              <a:rPr lang="en-IN" sz="3000" b="1" u="sng" strike="noStrike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DISADVANTAGES</a:t>
            </a:r>
            <a:endParaRPr lang="en-IN" sz="3000" u="none" strike="noStrike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lvl="0" indent="-342900" algn="l">
              <a:lnSpc>
                <a:spcPct val="105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It requires active internet connection.</a:t>
            </a:r>
            <a:endParaRPr lang="en-IN" sz="2400" dirty="0">
              <a:solidFill>
                <a:srgbClr val="202124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2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D59DC-06B7-3D80-02D1-11EEED272339}"/>
              </a:ext>
            </a:extLst>
          </p:cNvPr>
          <p:cNvSpPr txBox="1"/>
          <p:nvPr/>
        </p:nvSpPr>
        <p:spPr>
          <a:xfrm>
            <a:off x="4870382" y="779648"/>
            <a:ext cx="2839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FC46E-8B1D-69E7-88D4-5DF122CE0B86}"/>
              </a:ext>
            </a:extLst>
          </p:cNvPr>
          <p:cNvSpPr txBox="1"/>
          <p:nvPr/>
        </p:nvSpPr>
        <p:spPr>
          <a:xfrm>
            <a:off x="943275" y="1944303"/>
            <a:ext cx="99236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web site provides synchronization between the employees of the bank.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Here, the individual employee can find the data of all of all customers applying for loan, so that they can call them back for taking updates. 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saves a lot of time for processing the request of the application.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631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78FBD-B5C3-3827-677A-26734204E843}"/>
              </a:ext>
            </a:extLst>
          </p:cNvPr>
          <p:cNvSpPr txBox="1"/>
          <p:nvPr/>
        </p:nvSpPr>
        <p:spPr>
          <a:xfrm>
            <a:off x="959719" y="1972025"/>
            <a:ext cx="10272562" cy="3098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main purpose to build this application program is to reduce the human efforts by using software. </a:t>
            </a: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project is totally built at administrative end and thus only the administrators guaranteed will access this system. </a:t>
            </a: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This software is a mainly related to customer individuals who are interested in taking Home Loan from bank to fulfil their dreams.</a:t>
            </a:r>
            <a:endParaRPr lang="en-IN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process is filter by position to Official position.</a:t>
            </a:r>
            <a:endParaRPr lang="en-IN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2779B-04DB-3B65-14AD-5BA7A2648EE3}"/>
              </a:ext>
            </a:extLst>
          </p:cNvPr>
          <p:cNvSpPr txBox="1"/>
          <p:nvPr/>
        </p:nvSpPr>
        <p:spPr>
          <a:xfrm>
            <a:off x="4295274" y="760395"/>
            <a:ext cx="3397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894693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D9B5504-4259-ED7C-E28A-46DF46A28BE6}"/>
              </a:ext>
            </a:extLst>
          </p:cNvPr>
          <p:cNvSpPr txBox="1"/>
          <p:nvPr/>
        </p:nvSpPr>
        <p:spPr>
          <a:xfrm>
            <a:off x="1121858" y="385012"/>
            <a:ext cx="10399581" cy="71218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4775">
              <a:lnSpc>
                <a:spcPct val="100000"/>
              </a:lnSpc>
              <a:spcBef>
                <a:spcPts val="95"/>
              </a:spcBef>
            </a:pPr>
            <a:r>
              <a:rPr lang="en-IN" sz="3000" b="1" spc="-10" dirty="0">
                <a:latin typeface="Times New Roman"/>
                <a:cs typeface="Times New Roman"/>
              </a:rPr>
              <a:t>           </a:t>
            </a:r>
            <a:r>
              <a:rPr sz="3000" b="1" spc="-10" dirty="0">
                <a:latin typeface="Times New Roman"/>
                <a:cs typeface="Times New Roman"/>
              </a:rPr>
              <a:t>REFERENCES</a:t>
            </a:r>
            <a:endParaRPr sz="30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4966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43204" algn="l"/>
              </a:tabLst>
            </a:pPr>
            <a:r>
              <a:rPr sz="2400" dirty="0">
                <a:latin typeface="Times New Roman"/>
                <a:cs typeface="Times New Roman"/>
              </a:rPr>
              <a:t>JavaScript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Enlightenment,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Cody </a:t>
            </a:r>
            <a:r>
              <a:rPr sz="2400" spc="-10" dirty="0">
                <a:latin typeface="Times New Roman"/>
                <a:cs typeface="Times New Roman"/>
              </a:rPr>
              <a:t>Lindley-</a:t>
            </a:r>
            <a:r>
              <a:rPr sz="2400" dirty="0">
                <a:latin typeface="Times New Roman"/>
                <a:cs typeface="Times New Roman"/>
              </a:rPr>
              <a:t>First Edition,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JavaScript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1.5,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endParaRPr lang="en-IN" sz="2400" spc="135" dirty="0">
              <a:latin typeface="Times New Roman"/>
              <a:cs typeface="Times New Roman"/>
            </a:endParaRPr>
          </a:p>
          <a:p>
            <a:pPr marL="12066">
              <a:lnSpc>
                <a:spcPct val="150000"/>
              </a:lnSpc>
              <a:tabLst>
                <a:tab pos="243204" algn="l"/>
              </a:tabLst>
            </a:pPr>
            <a:r>
              <a:rPr lang="en-IN" sz="2400" spc="135" dirty="0">
                <a:latin typeface="Times New Roman"/>
                <a:cs typeface="Times New Roman"/>
              </a:rPr>
              <a:t>   </a:t>
            </a:r>
            <a:r>
              <a:rPr sz="2400" spc="-10" dirty="0">
                <a:latin typeface="Times New Roman"/>
                <a:cs typeface="Times New Roman"/>
              </a:rPr>
              <a:t>ECMA-</a:t>
            </a:r>
            <a:r>
              <a:rPr sz="2400" spc="-20" dirty="0">
                <a:latin typeface="Times New Roman"/>
                <a:cs typeface="Times New Roman"/>
              </a:rPr>
              <a:t>262,</a:t>
            </a:r>
            <a:r>
              <a:rPr sz="2400" spc="-10" dirty="0">
                <a:latin typeface="Times New Roman"/>
                <a:cs typeface="Times New Roman"/>
              </a:rPr>
              <a:t>Edition</a:t>
            </a:r>
            <a:endParaRPr sz="240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sz="2400" dirty="0">
                <a:latin typeface="Times New Roman"/>
                <a:cs typeface="Times New Roman"/>
              </a:rPr>
              <a:t>Mc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Graw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Hill’s,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Java: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reference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7thEdition,</a:t>
            </a:r>
            <a:r>
              <a:rPr sz="2400" spc="-10" dirty="0">
                <a:latin typeface="Times New Roman"/>
                <a:cs typeface="Times New Roman"/>
              </a:rPr>
              <a:t> Herbert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Scheldt</a:t>
            </a:r>
            <a:endParaRPr sz="240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sz="2400" dirty="0">
                <a:latin typeface="Times New Roman"/>
                <a:cs typeface="Times New Roman"/>
              </a:rPr>
              <a:t>Complete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CSS Guide,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Maxine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Sherrin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 </a:t>
            </a:r>
            <a:r>
              <a:rPr sz="2400" spc="-10" dirty="0">
                <a:latin typeface="Times New Roman"/>
                <a:cs typeface="Times New Roman"/>
              </a:rPr>
              <a:t>Allsopp-</a:t>
            </a:r>
            <a:r>
              <a:rPr sz="2400" dirty="0">
                <a:latin typeface="Times New Roman"/>
                <a:cs typeface="Times New Roman"/>
              </a:rPr>
              <a:t>O'ReillyMedia;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endParaRPr lang="en-IN" sz="2400" spc="-5" dirty="0">
              <a:latin typeface="Times New Roman"/>
              <a:cs typeface="Times New Roman"/>
            </a:endParaRPr>
          </a:p>
          <a:p>
            <a:pPr marL="12064">
              <a:lnSpc>
                <a:spcPct val="150000"/>
              </a:lnSpc>
              <a:spcBef>
                <a:spcPts val="5"/>
              </a:spcBef>
              <a:tabLst>
                <a:tab pos="227965" algn="l"/>
              </a:tabLst>
            </a:pPr>
            <a:r>
              <a:rPr lang="en-IN" sz="2400" spc="-5" dirty="0">
                <a:latin typeface="Times New Roman"/>
                <a:cs typeface="Times New Roman"/>
              </a:rPr>
              <a:t>	  </a:t>
            </a:r>
            <a:r>
              <a:rPr sz="2400" dirty="0">
                <a:latin typeface="Times New Roman"/>
                <a:cs typeface="Times New Roman"/>
              </a:rPr>
              <a:t>September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2012</a:t>
            </a:r>
            <a:endParaRPr lang="en-IN" sz="2400" spc="-20" dirty="0">
              <a:latin typeface="Times New Roman"/>
              <a:cs typeface="Times New Roman"/>
            </a:endParaRP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www.w3school.com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www.javatpoint.com</a:t>
            </a: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354964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27965" algn="l"/>
              </a:tabLst>
            </a:pPr>
            <a:r>
              <a:rPr lang="en-IN"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www.geeksforgeeks.com</a:t>
            </a:r>
          </a:p>
          <a:p>
            <a:pPr marL="227329" indent="-215265">
              <a:spcBef>
                <a:spcPts val="5"/>
              </a:spcBef>
              <a:buFontTx/>
              <a:buAutoNum type="arabicPlain" startAt="2"/>
              <a:tabLst>
                <a:tab pos="227965" algn="l"/>
              </a:tabLst>
            </a:pPr>
            <a:endParaRPr lang="en-IN" sz="2400" dirty="0">
              <a:latin typeface="Times New Roman"/>
              <a:cs typeface="Times New Roman"/>
            </a:endParaRPr>
          </a:p>
          <a:p>
            <a:pPr marL="227329" indent="-215265">
              <a:spcBef>
                <a:spcPts val="5"/>
              </a:spcBef>
              <a:buFontTx/>
              <a:buAutoNum type="arabicPlain" startAt="2"/>
              <a:tabLst>
                <a:tab pos="227965" algn="l"/>
              </a:tabLst>
            </a:pPr>
            <a:endParaRPr lang="en-IN" sz="2400" dirty="0">
              <a:latin typeface="Times New Roman"/>
              <a:cs typeface="Times New Roman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lain" startAt="2"/>
              <a:tabLst>
                <a:tab pos="227965" algn="l"/>
              </a:tabLst>
            </a:pPr>
            <a:endParaRPr lang="en-IN" sz="2400" spc="-2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93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C36DC8CB-87D5-3C9F-0C2C-5A93E4122F10}"/>
              </a:ext>
            </a:extLst>
          </p:cNvPr>
          <p:cNvSpPr txBox="1"/>
          <p:nvPr/>
        </p:nvSpPr>
        <p:spPr>
          <a:xfrm>
            <a:off x="548640" y="378742"/>
            <a:ext cx="10895797" cy="6100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000" b="1" spc="-10" dirty="0">
                <a:latin typeface="Times New Roman"/>
                <a:cs typeface="Times New Roman"/>
              </a:rPr>
              <a:t>INTRODUCTION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home loan is a secured loan that is obtained to purchase a property by offering it as collateral. Home loans offer high-value funding at economical interest rates and for long tenors.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They are repaid through EMIs. After repayment, the property's title is transferred back to the borrower.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objective is to create a web-based application for banks and financial institutions to manage home loan applications from their administrative backend. </a:t>
            </a:r>
          </a:p>
          <a:p>
            <a:pPr marL="355600" marR="84455" indent="-342900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backend will be responsible for managing the loan application process, which includes validating user inputs, processing applications, and storing data in a database. 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0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631A7E-B64E-4506-765D-7695CF36A341}"/>
              </a:ext>
            </a:extLst>
          </p:cNvPr>
          <p:cNvSpPr txBox="1"/>
          <p:nvPr/>
        </p:nvSpPr>
        <p:spPr>
          <a:xfrm>
            <a:off x="404261" y="1052279"/>
            <a:ext cx="11559941" cy="538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5"/>
              </a:spcBef>
            </a:pP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to buy a Home through finance Loan Company and to implement all the loan process by developing a code.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here, if we want to buy a Home then we will go to Builder, and he will explain the whole process to us and gives a quotation.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do not have that much money in current situation, then he will suggest us to take a loan. As already some banks have tied up with them e.g., ICICI, HDFC, SBI, and some other finance companies.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they will suggest us those providers and there’s one relation executive person will contact you and explain all the process of Loan. Every bank has different process.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50154-5193-FBDE-3418-97033266C067}"/>
              </a:ext>
            </a:extLst>
          </p:cNvPr>
          <p:cNvSpPr txBox="1"/>
          <p:nvPr/>
        </p:nvSpPr>
        <p:spPr>
          <a:xfrm>
            <a:off x="4215866" y="546408"/>
            <a:ext cx="3108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44690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1FE105-150E-3AFB-F999-3EA82B97F93B}"/>
              </a:ext>
            </a:extLst>
          </p:cNvPr>
          <p:cNvSpPr txBox="1"/>
          <p:nvPr/>
        </p:nvSpPr>
        <p:spPr>
          <a:xfrm>
            <a:off x="4037797" y="702644"/>
            <a:ext cx="4456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IN" sz="3000" b="1" dirty="0"/>
              <a:t> 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01017-DDF2-57CD-26C3-260324381926}"/>
              </a:ext>
            </a:extLst>
          </p:cNvPr>
          <p:cNvSpPr txBox="1"/>
          <p:nvPr/>
        </p:nvSpPr>
        <p:spPr>
          <a:xfrm>
            <a:off x="1097280" y="1915428"/>
            <a:ext cx="3955984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Front End: React JS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Back End: Spring Boot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Database: MySQL</a:t>
            </a:r>
          </a:p>
        </p:txBody>
      </p:sp>
    </p:spTree>
    <p:extLst>
      <p:ext uri="{BB962C8B-B14F-4D97-AF65-F5344CB8AC3E}">
        <p14:creationId xmlns:p14="http://schemas.microsoft.com/office/powerpoint/2010/main" val="236338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09398-C45E-4503-FC5B-4A1E37F478FA}"/>
              </a:ext>
            </a:extLst>
          </p:cNvPr>
          <p:cNvSpPr txBox="1"/>
          <p:nvPr/>
        </p:nvSpPr>
        <p:spPr>
          <a:xfrm>
            <a:off x="3019707" y="2723949"/>
            <a:ext cx="6152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  <a:p>
            <a:pPr algn="ctr"/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(Unified </a:t>
            </a:r>
            <a:r>
              <a:rPr lang="en-I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137875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6540F-D814-6522-8BCD-7072E7F1E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7" y="86627"/>
            <a:ext cx="9942111" cy="6689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A373C7-50AE-36AA-E54C-43D714F5740F}"/>
              </a:ext>
            </a:extLst>
          </p:cNvPr>
          <p:cNvSpPr txBox="1"/>
          <p:nvPr/>
        </p:nvSpPr>
        <p:spPr>
          <a:xfrm>
            <a:off x="1169168" y="341697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92671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D7206-F5B8-41CE-48F7-C54A89F6B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0"/>
            <a:ext cx="101691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E6D24-3E11-143C-8459-7C417FBC3F95}"/>
              </a:ext>
            </a:extLst>
          </p:cNvPr>
          <p:cNvSpPr txBox="1"/>
          <p:nvPr/>
        </p:nvSpPr>
        <p:spPr>
          <a:xfrm>
            <a:off x="500514" y="202131"/>
            <a:ext cx="306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Diagram(Manual)</a:t>
            </a:r>
          </a:p>
        </p:txBody>
      </p:sp>
    </p:spTree>
    <p:extLst>
      <p:ext uri="{BB962C8B-B14F-4D97-AF65-F5344CB8AC3E}">
        <p14:creationId xmlns:p14="http://schemas.microsoft.com/office/powerpoint/2010/main" val="78545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DABD4-F60F-6711-CB39-F32D32797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57" y="462988"/>
            <a:ext cx="8373979" cy="6407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7556B-9752-AE5D-8665-EABE7FB772D6}"/>
              </a:ext>
            </a:extLst>
          </p:cNvPr>
          <p:cNvSpPr txBox="1"/>
          <p:nvPr/>
        </p:nvSpPr>
        <p:spPr>
          <a:xfrm>
            <a:off x="250257" y="588116"/>
            <a:ext cx="2791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42812709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158</TotalTime>
  <Words>787</Words>
  <Application>Microsoft Office PowerPoint</Application>
  <PresentationFormat>Widescreen</PresentationFormat>
  <Paragraphs>116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Segoe UI</vt:lpstr>
      <vt:lpstr>Symbol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Shreyansh Ranka</dc:creator>
  <cp:lastModifiedBy>Shreyansh Ranka</cp:lastModifiedBy>
  <cp:revision>20</cp:revision>
  <dcterms:created xsi:type="dcterms:W3CDTF">2023-03-11T05:30:31Z</dcterms:created>
  <dcterms:modified xsi:type="dcterms:W3CDTF">2023-03-13T08:52:16Z</dcterms:modified>
</cp:coreProperties>
</file>